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8" r:id="rId1"/>
    <p:sldMasterId id="2147483729" r:id="rId2"/>
    <p:sldMasterId id="2147483747" r:id="rId3"/>
  </p:sldMasterIdLst>
  <p:notesMasterIdLst>
    <p:notesMasterId r:id="rId33"/>
  </p:notesMasterIdLst>
  <p:sldIdLst>
    <p:sldId id="256" r:id="rId4"/>
    <p:sldId id="257" r:id="rId5"/>
    <p:sldId id="303" r:id="rId6"/>
    <p:sldId id="258" r:id="rId7"/>
    <p:sldId id="259" r:id="rId8"/>
    <p:sldId id="277" r:id="rId9"/>
    <p:sldId id="278" r:id="rId10"/>
    <p:sldId id="279" r:id="rId11"/>
    <p:sldId id="280" r:id="rId12"/>
    <p:sldId id="313" r:id="rId13"/>
    <p:sldId id="308" r:id="rId14"/>
    <p:sldId id="309" r:id="rId15"/>
    <p:sldId id="283" r:id="rId16"/>
    <p:sldId id="299" r:id="rId17"/>
    <p:sldId id="300" r:id="rId18"/>
    <p:sldId id="281" r:id="rId19"/>
    <p:sldId id="282" r:id="rId20"/>
    <p:sldId id="284" r:id="rId21"/>
    <p:sldId id="285" r:id="rId22"/>
    <p:sldId id="302" r:id="rId23"/>
    <p:sldId id="286" r:id="rId24"/>
    <p:sldId id="304" r:id="rId25"/>
    <p:sldId id="294" r:id="rId26"/>
    <p:sldId id="267" r:id="rId27"/>
    <p:sldId id="293" r:id="rId28"/>
    <p:sldId id="268" r:id="rId29"/>
    <p:sldId id="269" r:id="rId30"/>
    <p:sldId id="272" r:id="rId31"/>
    <p:sldId id="289" r:id="rId32"/>
  </p:sldIdLst>
  <p:sldSz cx="9363075" cy="5257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87017"/>
  </p:normalViewPr>
  <p:slideViewPr>
    <p:cSldViewPr snapToGrid="0" snapToObjects="1">
      <p:cViewPr>
        <p:scale>
          <a:sx n="108" d="100"/>
          <a:sy n="108" d="100"/>
        </p:scale>
        <p:origin x="16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00466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409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9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87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87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11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933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15</a:t>
            </a:fld>
            <a:endParaRPr lang="en-US" sz="12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380376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88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5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6431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540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90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smtClean="0"/>
              <a:t>Tailor</a:t>
            </a:r>
            <a:r>
              <a:rPr lang="en-US" baseline="0" dirty="0" smtClean="0"/>
              <a:t> your resume to each specific user!!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665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39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4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156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445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631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541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11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2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982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6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0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5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0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42981" y="1066787"/>
            <a:ext cx="8429700" cy="11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282"/>
              </a:lnSpc>
              <a:spcBef>
                <a:spcPts val="0"/>
              </a:spcBef>
              <a:spcAft>
                <a:spcPts val="0"/>
              </a:spcAft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38" marR="0" lvl="5" indent="-11638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58276" marR="0" lvl="6" indent="-10576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87414" marR="0" lvl="7" indent="-9514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16553" marR="0" lvl="8" indent="-8453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4025" y="2066446"/>
            <a:ext cx="8418600" cy="300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Font typeface="Arial"/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hape 101"/>
          <p:cNvCxnSpPr/>
          <p:nvPr/>
        </p:nvCxnSpPr>
        <p:spPr>
          <a:xfrm rot="10800000">
            <a:off x="6168938" y="2082800"/>
            <a:ext cx="2703599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Shape 102"/>
          <p:cNvCxnSpPr/>
          <p:nvPr/>
        </p:nvCxnSpPr>
        <p:spPr>
          <a:xfrm>
            <a:off x="476250" y="2082800"/>
            <a:ext cx="55008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183610" y="1498728"/>
            <a:ext cx="2688900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6183610" y="2156843"/>
            <a:ext cx="2688900" cy="28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spcBef>
                <a:spcPts val="0"/>
              </a:spcBef>
              <a:defRPr sz="17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476249" y="1498728"/>
            <a:ext cx="5500800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5"/>
          </p:nvPr>
        </p:nvSpPr>
        <p:spPr>
          <a:xfrm>
            <a:off x="476249" y="2156843"/>
            <a:ext cx="5500800" cy="28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442981" y="1066787"/>
            <a:ext cx="8429700" cy="5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282"/>
              </a:lnSpc>
              <a:spcBef>
                <a:spcPts val="0"/>
              </a:spcBef>
              <a:spcAft>
                <a:spcPts val="0"/>
              </a:spcAft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38" marR="0" lvl="5" indent="-11638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58276" marR="0" lvl="6" indent="-10576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87414" marR="0" lvl="7" indent="-9514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16553" marR="0" lvl="8" indent="-8453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68610" y="1226438"/>
            <a:ext cx="4158000" cy="347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700"/>
            </a:lvl2pPr>
            <a:lvl3pPr lvl="2" rtl="0"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300"/>
            </a:lvl4pPr>
            <a:lvl5pPr lvl="4" rtl="0">
              <a:spcBef>
                <a:spcPts val="0"/>
              </a:spcBef>
              <a:defRPr sz="13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736400" y="1226438"/>
            <a:ext cx="4158000" cy="347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700"/>
            </a:lvl2pPr>
            <a:lvl3pPr lvl="2" rtl="0"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300"/>
            </a:lvl4pPr>
            <a:lvl5pPr lvl="4" rtl="0">
              <a:spcBef>
                <a:spcPts val="0"/>
              </a:spcBef>
              <a:defRPr sz="13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Sub Hea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chart" idx="2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29138" marR="0" lvl="1" indent="-11638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58276" marR="0" lvl="2" indent="-10576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87414" marR="0" lvl="3" indent="-9514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16553" marR="0" lvl="4" indent="-8453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45691" marR="0" lvl="5" indent="-7391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74829" marR="0" lvl="6" indent="-6329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3968" marR="0" lvl="7" indent="-5267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33106" marR="0" lvl="8" indent="-4206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hape 13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5" name="Shape 13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4113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253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hape 13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1" name="Shape 13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180" y="548639"/>
            <a:ext cx="2039100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hape 13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5" name="Shape 13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48397" y="1115942"/>
            <a:ext cx="8425799" cy="257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75000"/>
              </a:lnSpc>
              <a:spcBef>
                <a:spcPts val="0"/>
              </a:spcBef>
              <a:defRPr sz="8800" b="1" cap="none"/>
            </a:lvl1pPr>
            <a:lvl2pPr lvl="1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68610" y="3314700"/>
            <a:ext cx="8425799" cy="179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46050" lvl="0" indent="-5842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1pPr>
            <a:lvl2pPr marL="292100" lvl="1" indent="-6477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2pPr>
            <a:lvl3pPr marL="438150" lvl="2" indent="-5842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3pPr>
            <a:lvl4pPr marL="584200" lvl="3" indent="-64769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4pPr>
            <a:lvl5pPr marL="730250" lvl="4" indent="-58419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5pPr>
            <a:lvl6pPr marL="1060556" lvl="5" indent="-71226" algn="l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6pPr>
            <a:lvl7pPr marL="1389694" lvl="6" indent="-70164" algn="l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7pPr>
            <a:lvl8pPr marL="1718833" lvl="7" indent="-69103" algn="l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8pPr>
            <a:lvl9pPr marL="2047971" lvl="8" indent="-68041" algn="l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1265" y="495300"/>
            <a:ext cx="64007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262938" y="458787"/>
            <a:ext cx="641399" cy="3413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228590" y="228600"/>
            <a:ext cx="8906099" cy="48006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10788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4" name="Shape 14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5" name="Shape 145"/>
          <p:cNvCxnSpPr/>
          <p:nvPr/>
        </p:nvCxnSpPr>
        <p:spPr>
          <a:xfrm rot="10800000" flipH="1">
            <a:off x="457181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6" name="Shape 146"/>
          <p:cNvCxnSpPr/>
          <p:nvPr/>
        </p:nvCxnSpPr>
        <p:spPr>
          <a:xfrm rot="10800000" flipH="1">
            <a:off x="3328280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7" name="Shape 147"/>
          <p:cNvCxnSpPr/>
          <p:nvPr/>
        </p:nvCxnSpPr>
        <p:spPr>
          <a:xfrm rot="10800000" flipH="1">
            <a:off x="457181" y="4141932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8" name="Shape 148"/>
          <p:cNvCxnSpPr/>
          <p:nvPr/>
        </p:nvCxnSpPr>
        <p:spPr>
          <a:xfrm>
            <a:off x="3337424" y="4142232"/>
            <a:ext cx="55667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9" name="Shape 149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150" name="Shape 150"/>
          <p:cNvSpPr/>
          <p:nvPr/>
        </p:nvSpPr>
        <p:spPr>
          <a:xfrm>
            <a:off x="3337424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151" name="Shape 151"/>
          <p:cNvSpPr/>
          <p:nvPr/>
        </p:nvSpPr>
        <p:spPr>
          <a:xfrm>
            <a:off x="3337424" y="3858767"/>
            <a:ext cx="5577600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52" name="Shape 152"/>
          <p:cNvSpPr/>
          <p:nvPr/>
        </p:nvSpPr>
        <p:spPr>
          <a:xfrm>
            <a:off x="457181" y="3858767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Shape 15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5" name="Shape 15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6" name="Shape 156"/>
          <p:cNvCxnSpPr/>
          <p:nvPr/>
        </p:nvCxnSpPr>
        <p:spPr>
          <a:xfrm rot="10800000" flipH="1">
            <a:off x="6208523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7" name="Shape 157"/>
          <p:cNvCxnSpPr/>
          <p:nvPr/>
        </p:nvCxnSpPr>
        <p:spPr>
          <a:xfrm rot="10800000" flipH="1">
            <a:off x="457181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8" name="Shape 158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9" name="Shape 159"/>
          <p:cNvSpPr/>
          <p:nvPr/>
        </p:nvSpPr>
        <p:spPr>
          <a:xfrm>
            <a:off x="6217667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86486" y="1119836"/>
            <a:ext cx="4580100" cy="371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3" name="Shape 16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596790" y="1298448"/>
            <a:ext cx="4197000" cy="2368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2169" y="1120425"/>
            <a:ext cx="5276400" cy="36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Shape 16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8" name="Shape 16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706513" y="1325879"/>
            <a:ext cx="3922500" cy="24413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8476" y="1088136"/>
            <a:ext cx="4928399" cy="385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3" name="Shape 17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2752232" y="1508759"/>
            <a:ext cx="3913499" cy="29442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90" y="945832"/>
            <a:ext cx="2911499" cy="4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855" y="987551"/>
            <a:ext cx="2660700" cy="3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230" y="978408"/>
            <a:ext cx="2148599" cy="393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0" name="Shape 18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1" name="Shape 181"/>
          <p:cNvSpPr/>
          <p:nvPr/>
        </p:nvSpPr>
        <p:spPr>
          <a:xfrm>
            <a:off x="4068914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2" name="Shape 182"/>
          <p:cNvSpPr/>
          <p:nvPr/>
        </p:nvSpPr>
        <p:spPr>
          <a:xfrm>
            <a:off x="6610842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325826" y="1426463"/>
            <a:ext cx="1664100" cy="28529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7" name="Shape 187"/>
          <p:cNvSpPr/>
          <p:nvPr/>
        </p:nvSpPr>
        <p:spPr>
          <a:xfrm>
            <a:off x="472176" y="1661561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3158100" y="1658409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334265" y="1745086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93" name="Shape 193"/>
          <p:cNvGrpSpPr/>
          <p:nvPr/>
        </p:nvGrpSpPr>
        <p:grpSpPr>
          <a:xfrm>
            <a:off x="457181" y="1316736"/>
            <a:ext cx="914328" cy="914328"/>
            <a:chOff x="0" y="0"/>
            <a:chExt cx="1269899" cy="1269899"/>
          </a:xfrm>
        </p:grpSpPr>
        <p:pic>
          <p:nvPicPr>
            <p:cNvPr id="194" name="Shape 19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Shape 195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96" name="Shape 196"/>
          <p:cNvGrpSpPr/>
          <p:nvPr/>
        </p:nvGrpSpPr>
        <p:grpSpPr>
          <a:xfrm>
            <a:off x="1554416" y="1316736"/>
            <a:ext cx="914328" cy="914328"/>
            <a:chOff x="0" y="0"/>
            <a:chExt cx="1269899" cy="1269899"/>
          </a:xfrm>
        </p:grpSpPr>
        <p:pic>
          <p:nvPicPr>
            <p:cNvPr id="197" name="Shape 1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99" name="Shape 199"/>
          <p:cNvGrpSpPr/>
          <p:nvPr/>
        </p:nvGrpSpPr>
        <p:grpSpPr>
          <a:xfrm>
            <a:off x="457181" y="2404872"/>
            <a:ext cx="914328" cy="914328"/>
            <a:chOff x="0" y="0"/>
            <a:chExt cx="1269899" cy="1269899"/>
          </a:xfrm>
        </p:grpSpPr>
        <p:pic>
          <p:nvPicPr>
            <p:cNvPr id="200" name="Shape 2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1554416" y="2404872"/>
            <a:ext cx="914328" cy="914328"/>
            <a:chOff x="0" y="0"/>
            <a:chExt cx="1269899" cy="1269899"/>
          </a:xfrm>
        </p:grpSpPr>
        <p:pic>
          <p:nvPicPr>
            <p:cNvPr id="203" name="Shape 20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Shape 204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457181" y="3511296"/>
            <a:ext cx="914328" cy="914328"/>
            <a:chOff x="0" y="0"/>
            <a:chExt cx="1269899" cy="1269899"/>
          </a:xfrm>
        </p:grpSpPr>
        <p:pic>
          <p:nvPicPr>
            <p:cNvPr id="206" name="Shape 20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Shape 207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1554416" y="3511296"/>
            <a:ext cx="914328" cy="914328"/>
            <a:chOff x="0" y="0"/>
            <a:chExt cx="1269899" cy="1269899"/>
          </a:xfrm>
        </p:grpSpPr>
        <p:pic>
          <p:nvPicPr>
            <p:cNvPr id="209" name="Shape 20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11" name="Shape 211"/>
          <p:cNvSpPr/>
          <p:nvPr/>
        </p:nvSpPr>
        <p:spPr>
          <a:xfrm>
            <a:off x="6329105" y="1316736"/>
            <a:ext cx="2329883" cy="146307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01175" tIns="201175" rIns="201175" bIns="2011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212" name="Shape 212"/>
          <p:cNvGrpSpPr/>
          <p:nvPr/>
        </p:nvGrpSpPr>
        <p:grpSpPr>
          <a:xfrm>
            <a:off x="2916816" y="1316735"/>
            <a:ext cx="1462968" cy="1462968"/>
            <a:chOff x="0" y="0"/>
            <a:chExt cx="2031899" cy="2031899"/>
          </a:xfrm>
        </p:grpSpPr>
        <p:pic>
          <p:nvPicPr>
            <p:cNvPr id="213" name="Shape 2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Shape 214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16" name="Shape 216"/>
          <p:cNvGrpSpPr/>
          <p:nvPr/>
        </p:nvGrpSpPr>
        <p:grpSpPr>
          <a:xfrm>
            <a:off x="4580956" y="1316735"/>
            <a:ext cx="1462968" cy="1462968"/>
            <a:chOff x="0" y="0"/>
            <a:chExt cx="2031899" cy="2031899"/>
          </a:xfrm>
        </p:grpSpPr>
        <p:pic>
          <p:nvPicPr>
            <p:cNvPr id="217" name="Shape 2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Shape 218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20" name="Shape 220"/>
          <p:cNvGrpSpPr/>
          <p:nvPr/>
        </p:nvGrpSpPr>
        <p:grpSpPr>
          <a:xfrm>
            <a:off x="2916816" y="2962655"/>
            <a:ext cx="1462968" cy="1462968"/>
            <a:chOff x="0" y="0"/>
            <a:chExt cx="2031899" cy="2031899"/>
          </a:xfrm>
        </p:grpSpPr>
        <p:pic>
          <p:nvPicPr>
            <p:cNvPr id="221" name="Shape 2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Shape 222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24" name="Shape 224"/>
          <p:cNvGrpSpPr/>
          <p:nvPr/>
        </p:nvGrpSpPr>
        <p:grpSpPr>
          <a:xfrm>
            <a:off x="4580956" y="2962655"/>
            <a:ext cx="1462968" cy="1462968"/>
            <a:chOff x="0" y="0"/>
            <a:chExt cx="2031899" cy="2031899"/>
          </a:xfrm>
        </p:grpSpPr>
        <p:pic>
          <p:nvPicPr>
            <p:cNvPr id="225" name="Shape 22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Shape 226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228" name="Shape 228"/>
          <p:cNvSpPr/>
          <p:nvPr/>
        </p:nvSpPr>
        <p:spPr>
          <a:xfrm>
            <a:off x="6329105" y="2962656"/>
            <a:ext cx="2329883" cy="146307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01175" tIns="201175" rIns="201175" bIns="2011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Shape 23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32" name="Shape 232"/>
          <p:cNvGrpSpPr/>
          <p:nvPr/>
        </p:nvGrpSpPr>
        <p:grpSpPr>
          <a:xfrm>
            <a:off x="996655" y="2253996"/>
            <a:ext cx="914328" cy="914328"/>
            <a:chOff x="0" y="0"/>
            <a:chExt cx="1269899" cy="1269899"/>
          </a:xfrm>
        </p:grpSpPr>
        <p:pic>
          <p:nvPicPr>
            <p:cNvPr id="233" name="Shape 23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Shape 234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235" name="Shape 235"/>
          <p:cNvCxnSpPr/>
          <p:nvPr/>
        </p:nvCxnSpPr>
        <p:spPr>
          <a:xfrm rot="10800000" flipH="1">
            <a:off x="2816237" y="2335161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2816237" y="3874462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7" name="Shape 237"/>
          <p:cNvSpPr/>
          <p:nvPr/>
        </p:nvSpPr>
        <p:spPr>
          <a:xfrm>
            <a:off x="2816237" y="2152581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238" name="Shape 238"/>
          <p:cNvSpPr/>
          <p:nvPr/>
        </p:nvSpPr>
        <p:spPr>
          <a:xfrm>
            <a:off x="2816237" y="3682738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239" name="Shape 239"/>
          <p:cNvCxnSpPr/>
          <p:nvPr/>
        </p:nvCxnSpPr>
        <p:spPr>
          <a:xfrm rot="10800000" flipH="1">
            <a:off x="2816237" y="160047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0" name="Shape 240"/>
          <p:cNvSpPr/>
          <p:nvPr/>
        </p:nvSpPr>
        <p:spPr>
          <a:xfrm>
            <a:off x="2816237" y="1417895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241" name="Shape 241"/>
          <p:cNvCxnSpPr/>
          <p:nvPr/>
        </p:nvCxnSpPr>
        <p:spPr>
          <a:xfrm rot="10800000">
            <a:off x="2322481" y="1298679"/>
            <a:ext cx="0" cy="31899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442981" y="1066787"/>
            <a:ext cx="4924499" cy="11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282"/>
              </a:lnSpc>
              <a:spcBef>
                <a:spcPts val="0"/>
              </a:spcBef>
              <a:spcAft>
                <a:spcPts val="0"/>
              </a:spcAft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38" marR="0" lvl="5" indent="-11638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58276" marR="0" lvl="6" indent="-10576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87414" marR="0" lvl="7" indent="-9514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16553" marR="0" lvl="8" indent="-8453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457181" y="2072196"/>
            <a:ext cx="5748300" cy="13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86995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29138" marR="0" lvl="1" indent="-11638" algn="ct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58276" marR="0" lvl="2" indent="-10576" algn="ct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87414" marR="0" lvl="3" indent="-9514" algn="ct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16553" marR="0" lvl="4" indent="-8453" algn="ct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45691" marR="0" lvl="5" indent="-7391" algn="ctr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74829" marR="0" lvl="6" indent="-6329" algn="ctr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3968" marR="0" lvl="7" indent="-5267" algn="ctr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33106" marR="0" lvl="8" indent="-4206" algn="ctr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71265" y="495300"/>
            <a:ext cx="64007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205537" y="2095500"/>
            <a:ext cx="2743199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hape 24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4" name="Shape 24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5" name="Shape 245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Shape 24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8" name="Shape 24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9" name="Shape 249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Shape 25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3" name="Shape 25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54" name="Shape 254"/>
          <p:cNvGrpSpPr/>
          <p:nvPr/>
        </p:nvGrpSpPr>
        <p:grpSpPr>
          <a:xfrm>
            <a:off x="996655" y="2253996"/>
            <a:ext cx="914328" cy="914328"/>
            <a:chOff x="0" y="0"/>
            <a:chExt cx="1269899" cy="1269899"/>
          </a:xfrm>
        </p:grpSpPr>
        <p:pic>
          <p:nvPicPr>
            <p:cNvPr id="255" name="Shape 2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Shape 256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257" name="Shape 257"/>
          <p:cNvCxnSpPr/>
          <p:nvPr/>
        </p:nvCxnSpPr>
        <p:spPr>
          <a:xfrm rot="10800000">
            <a:off x="2322481" y="1298679"/>
            <a:ext cx="0" cy="31899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Shape 25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0" name="Shape 26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1" name="Shape 261"/>
          <p:cNvCxnSpPr/>
          <p:nvPr/>
        </p:nvCxnSpPr>
        <p:spPr>
          <a:xfrm rot="10800000" flipH="1">
            <a:off x="6208523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2" name="Shape 262"/>
          <p:cNvCxnSpPr/>
          <p:nvPr/>
        </p:nvCxnSpPr>
        <p:spPr>
          <a:xfrm rot="10800000" flipH="1">
            <a:off x="457181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3" name="Shape 263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64" name="Shape 264"/>
          <p:cNvSpPr/>
          <p:nvPr/>
        </p:nvSpPr>
        <p:spPr>
          <a:xfrm>
            <a:off x="6217667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48999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228590" y="228600"/>
            <a:ext cx="8906099" cy="48006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10788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86486" y="1119836"/>
            <a:ext cx="4580100" cy="371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Shape 27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3" name="Shape 27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2596790" y="1298448"/>
            <a:ext cx="4197000" cy="2368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2169" y="1120425"/>
            <a:ext cx="5276400" cy="36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Shape 278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9" name="Shape 279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2706513" y="1325879"/>
            <a:ext cx="3922500" cy="24413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8476" y="1088136"/>
            <a:ext cx="4928399" cy="385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Shape 28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5" name="Shape 28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2752232" y="1508759"/>
            <a:ext cx="3913499" cy="29442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90" y="945832"/>
            <a:ext cx="2911499" cy="4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855" y="987551"/>
            <a:ext cx="2660700" cy="3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230" y="978408"/>
            <a:ext cx="2148599" cy="393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Shape 29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3" name="Shape 29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94" name="Shape 294"/>
          <p:cNvSpPr/>
          <p:nvPr/>
        </p:nvSpPr>
        <p:spPr>
          <a:xfrm>
            <a:off x="4068914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6610842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325826" y="1426463"/>
            <a:ext cx="1664100" cy="28529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Shape 29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0" name="Shape 30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01" name="Shape 301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8661571" y="532180"/>
            <a:ext cx="248999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hape 48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9" name="Shape 49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85736" y="190500"/>
            <a:ext cx="8991600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442981" y="1066787"/>
            <a:ext cx="8429700" cy="11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282"/>
              </a:lnSpc>
              <a:spcBef>
                <a:spcPts val="0"/>
              </a:spcBef>
              <a:spcAft>
                <a:spcPts val="0"/>
              </a:spcAft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38" marR="0" lvl="5" indent="-11638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58276" marR="0" lvl="6" indent="-10576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87414" marR="0" lvl="7" indent="-9514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16553" marR="0" lvl="8" indent="-8453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Shape 30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5" name="Shape 30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Shape 30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8" name="Shape 30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Shape 31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1" name="Shape 31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Shape 316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7" name="Shape 317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Shape 32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3" name="Shape 32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4" name="Shape 324"/>
          <p:cNvSpPr/>
          <p:nvPr/>
        </p:nvSpPr>
        <p:spPr>
          <a:xfrm>
            <a:off x="457181" y="163677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206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325" name="Shape 325"/>
          <p:cNvSpPr/>
          <p:nvPr/>
        </p:nvSpPr>
        <p:spPr>
          <a:xfrm>
            <a:off x="457181" y="163677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206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 copy –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 flipV="1">
            <a:off x="471082" y="566253"/>
            <a:ext cx="655433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295763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776"/>
          </a:p>
        </p:txBody>
      </p:sp>
      <p:sp>
        <p:nvSpPr>
          <p:cNvPr id="133" name="Shape 133"/>
          <p:cNvSpPr/>
          <p:nvPr/>
        </p:nvSpPr>
        <p:spPr>
          <a:xfrm>
            <a:off x="459024" y="4852255"/>
            <a:ext cx="845475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295763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776"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3"/>
          </p:nvPr>
        </p:nvSpPr>
        <p:spPr>
          <a:xfrm>
            <a:off x="475468" y="1265158"/>
            <a:ext cx="8439569" cy="1474585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123234" indent="-123234" defTabSz="985876">
              <a:lnSpc>
                <a:spcPct val="110000"/>
              </a:lnSpc>
              <a:spcBef>
                <a:spcPts val="323"/>
              </a:spcBef>
              <a:buSzPct val="86000"/>
              <a:defRPr sz="1811"/>
            </a:lvl1pPr>
            <a:lvl2pPr marL="246469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2pPr>
            <a:lvl3pPr marL="369703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3pPr>
            <a:lvl4pPr marL="492938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4pPr>
          </a:lstStyle>
          <a:p>
            <a:r>
              <a:t>Body copy 1</a:t>
            </a:r>
          </a:p>
          <a:p>
            <a:pPr lvl="1"/>
            <a:r>
              <a:t>Body copy 2</a:t>
            </a:r>
          </a:p>
          <a:p>
            <a:pPr lvl="2"/>
            <a:r>
              <a:t>Body copy 3</a:t>
            </a:r>
          </a:p>
          <a:p>
            <a:pPr lvl="3"/>
            <a:r>
              <a:t>Body copy 4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4"/>
          </p:nvPr>
        </p:nvSpPr>
        <p:spPr>
          <a:xfrm>
            <a:off x="475469" y="4894709"/>
            <a:ext cx="4123776" cy="223538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0" indent="0" defTabSz="320410">
              <a:lnSpc>
                <a:spcPct val="65000"/>
              </a:lnSpc>
              <a:buSzTx/>
              <a:buFontTx/>
              <a:buNone/>
              <a:defRPr sz="906" cap="all" spc="-1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r>
              <a:t>General Assembly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sz="quarter" idx="15"/>
          </p:nvPr>
        </p:nvSpPr>
        <p:spPr>
          <a:xfrm>
            <a:off x="8677303" y="4904542"/>
            <a:ext cx="239445" cy="213598"/>
          </a:xfrm>
          <a:prstGeom prst="rect">
            <a:avLst/>
          </a:prstGeom>
          <a:ln>
            <a:miter lim="400000"/>
          </a:ln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6"/>
          </p:nvPr>
        </p:nvSpPr>
        <p:spPr>
          <a:xfrm>
            <a:off x="466325" y="707913"/>
            <a:ext cx="8457856" cy="352035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0" indent="0" defTabSz="985876">
              <a:lnSpc>
                <a:spcPct val="110000"/>
              </a:lnSpc>
              <a:buSzTx/>
              <a:buNone/>
              <a:defRPr sz="1294"/>
            </a:lvl1pPr>
          </a:lstStyle>
          <a:p>
            <a:r>
              <a:t>Heading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649872" y="537693"/>
            <a:ext cx="234078" cy="27192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02386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985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AC9C85-B02B-344B-B6ED-E988E762C6B9}" type="slidenum">
              <a:rPr lang="en-US" kern="1200">
                <a:solidFill>
                  <a:srgbClr val="FFFFFF"/>
                </a:solidFill>
                <a:ea typeface="ヒラギノ角ゴ ProN W3" charset="0"/>
                <a:cs typeface="ヒラギノ角ゴ ProN W3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 dirty="0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484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0A0BDFF0-D88B-F848-B1AE-D535B20506C8}" type="slidenum">
              <a:rPr lang="en-US" sz="4200" kern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4200" kern="1200" dirty="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7597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sktop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6" name="Shape 56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57" name="Shape 57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4750" y="1104900"/>
            <a:ext cx="4522799" cy="36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2650614" y="1287507"/>
            <a:ext cx="4130399" cy="233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ptop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7713" y="1111250"/>
            <a:ext cx="5259300" cy="368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4" name="Shape 64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2706656" y="1308224"/>
            <a:ext cx="3914999" cy="243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ptop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2513" y="1136650"/>
            <a:ext cx="4862400" cy="380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71" name="Shape 71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2809224" y="1559354"/>
            <a:ext cx="3870299" cy="29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rt Phone Imag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57" b="9066"/>
          <a:stretch/>
        </p:blipFill>
        <p:spPr>
          <a:xfrm>
            <a:off x="719137" y="1049337"/>
            <a:ext cx="7586699" cy="38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hape 77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1313737" y="1419408"/>
            <a:ext cx="1677900" cy="28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3899978" y="1784166"/>
            <a:ext cx="1629899" cy="24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6386666" y="1490084"/>
            <a:ext cx="1693200" cy="281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 rot="10800000">
            <a:off x="453938" y="2082800"/>
            <a:ext cx="2703599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86"/>
          <p:cNvCxnSpPr/>
          <p:nvPr/>
        </p:nvCxnSpPr>
        <p:spPr>
          <a:xfrm>
            <a:off x="3386137" y="2085975"/>
            <a:ext cx="52722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Shape 87"/>
          <p:cNvCxnSpPr/>
          <p:nvPr/>
        </p:nvCxnSpPr>
        <p:spPr>
          <a:xfrm rot="10800000">
            <a:off x="453938" y="3657600"/>
            <a:ext cx="2703599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88"/>
          <p:cNvCxnSpPr/>
          <p:nvPr/>
        </p:nvCxnSpPr>
        <p:spPr>
          <a:xfrm rot="10800000">
            <a:off x="3371738" y="3651250"/>
            <a:ext cx="52722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68612" y="1491733"/>
            <a:ext cx="2688900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468612" y="2158557"/>
            <a:ext cx="2688900" cy="120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spcBef>
                <a:spcPts val="0"/>
              </a:spcBef>
              <a:defRPr sz="17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3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4"/>
          </p:nvPr>
        </p:nvSpPr>
        <p:spPr>
          <a:xfrm>
            <a:off x="3386137" y="1494183"/>
            <a:ext cx="5257799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5"/>
          </p:nvPr>
        </p:nvSpPr>
        <p:spPr>
          <a:xfrm>
            <a:off x="3386137" y="2161007"/>
            <a:ext cx="12191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 i="1"/>
            </a:lvl1pPr>
            <a:lvl2pPr lvl="1" rtl="0">
              <a:spcBef>
                <a:spcPts val="0"/>
              </a:spcBef>
              <a:defRPr sz="1700"/>
            </a:lvl2pPr>
            <a:lvl3pPr lvl="2" rtl="0">
              <a:spcBef>
                <a:spcPts val="0"/>
              </a:spcBef>
              <a:defRPr sz="17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6"/>
          </p:nvPr>
        </p:nvSpPr>
        <p:spPr>
          <a:xfrm>
            <a:off x="4853746" y="2161007"/>
            <a:ext cx="37901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5425" lvl="0" indent="-136525" rtl="0">
              <a:lnSpc>
                <a:spcPct val="100000"/>
              </a:lnSpc>
              <a:spcBef>
                <a:spcPts val="0"/>
              </a:spcBef>
              <a:buAutoNum type="arabicPeriod"/>
              <a:defRPr sz="1400"/>
            </a:lvl1pPr>
            <a:lvl2pPr lvl="1" rtl="0">
              <a:spcBef>
                <a:spcPts val="0"/>
              </a:spcBef>
              <a:defRPr sz="1700"/>
            </a:lvl2pPr>
            <a:lvl3pPr lvl="2" rtl="0">
              <a:spcBef>
                <a:spcPts val="0"/>
              </a:spcBef>
              <a:defRPr sz="17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7"/>
          </p:nvPr>
        </p:nvSpPr>
        <p:spPr>
          <a:xfrm>
            <a:off x="468612" y="3070369"/>
            <a:ext cx="2688900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8"/>
          </p:nvPr>
        </p:nvSpPr>
        <p:spPr>
          <a:xfrm>
            <a:off x="468612" y="3737192"/>
            <a:ext cx="2688900" cy="14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9"/>
          </p:nvPr>
        </p:nvSpPr>
        <p:spPr>
          <a:xfrm>
            <a:off x="3386137" y="2933700"/>
            <a:ext cx="5257799" cy="6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3"/>
          </p:nvPr>
        </p:nvSpPr>
        <p:spPr>
          <a:xfrm>
            <a:off x="3386137" y="3730062"/>
            <a:ext cx="5257799" cy="14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6.xml"/><Relationship Id="rId31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hape 29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731" r:id="rId15"/>
    <p:sldLayoutId id="214748375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hape 125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Shape 126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1pPr>
            <a:lvl2pPr marL="0" marR="0" lvl="1" indent="1651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2pPr>
            <a:lvl3pPr marL="0" marR="0" lvl="2" indent="3302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3pPr>
            <a:lvl4pPr marL="0" marR="0" lvl="3" indent="4953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4pPr>
            <a:lvl5pPr marL="0" marR="0" lvl="4" indent="6604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5pPr>
            <a:lvl6pPr marL="0" marR="0" lvl="5" indent="8255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6pPr>
            <a:lvl7pPr marL="0" marR="0" lvl="6" indent="9906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7pPr>
            <a:lvl8pPr marL="0" marR="0" lvl="7" indent="11557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8pPr>
            <a:lvl9pPr marL="0" marR="0" lvl="8" indent="13208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marL="0" marR="0" lvl="0" indent="0" algn="l" rtl="0">
              <a:spcBef>
                <a:spcPts val="700"/>
              </a:spcBef>
              <a:buSzPct val="100000"/>
              <a:defRPr sz="1000"/>
            </a:lvl1pPr>
            <a:lvl2pPr marL="469900" marR="0" lvl="1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2pPr>
            <a:lvl3pPr marL="800100" marR="0" lvl="2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3pPr>
            <a:lvl4pPr marL="1130300" marR="0" lvl="3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4pPr>
            <a:lvl5pPr marL="1460500" marR="0" lvl="4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5pPr>
            <a:lvl6pPr marL="1905000" marR="0" lvl="5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6pPr>
            <a:lvl7pPr marL="2171700" marR="0" lvl="6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7pPr>
            <a:lvl8pPr marL="2425700" marR="0" lvl="7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8pPr>
            <a:lvl9pPr marL="2679700" marR="0" lvl="8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5" r:id="rId29"/>
    <p:sldLayoutId id="2147483752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8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transition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ddle.io/" TargetMode="External"/><Relationship Id="rId4" Type="http://schemas.openxmlformats.org/officeDocument/2006/relationships/hyperlink" Target="http://www.enhancv.com/" TargetMode="External"/><Relationship Id="rId5" Type="http://schemas.openxmlformats.org/officeDocument/2006/relationships/hyperlink" Target="https://www.themuse.com/advice/275-free-resume-templates-you-can-use-right-now" TargetMode="External"/><Relationship Id="rId6" Type="http://schemas.openxmlformats.org/officeDocument/2006/relationships/hyperlink" Target="https://about.canva.com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4-ways-to-make-sure-your-resume-is-selling-you-as-the-one-for-the-job" TargetMode="External"/><Relationship Id="rId4" Type="http://schemas.openxmlformats.org/officeDocument/2006/relationships/hyperlink" Target="http://lnkdin.me/" TargetMode="External"/><Relationship Id="rId5" Type="http://schemas.openxmlformats.org/officeDocument/2006/relationships/hyperlink" Target="https://goo.gl/" TargetMode="External"/><Relationship Id="rId6" Type="http://schemas.openxmlformats.org/officeDocument/2006/relationships/hyperlink" Target="https://bitly.com/" TargetMode="External"/><Relationship Id="rId7" Type="http://schemas.openxmlformats.org/officeDocument/2006/relationships/hyperlink" Target="http://www.forbes.com/sites/dailymuse/2016/02/09/9-key-things-the-hiring-manager-is-looking-for-on-your-developer-resume/#5ccecf8d34e8" TargetMode="External"/><Relationship Id="rId8" Type="http://schemas.openxmlformats.org/officeDocument/2006/relationships/hyperlink" Target="https://www.themuse.com/advice/beat-the-robots-how-to-get-your-resume-past-the-system-into-human-hands" TargetMode="External"/><Relationship Id="rId9" Type="http://schemas.openxmlformats.org/officeDocument/2006/relationships/hyperlink" Target="http://resunate.com/" TargetMode="External"/><Relationship Id="rId10" Type="http://schemas.openxmlformats.org/officeDocument/2006/relationships/hyperlink" Target="https://www.jobscan.co/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hemuse.com/advice/how-to-hunt-down-a-hiring-managers-email-addres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the-painfree-cover-letter-builder" TargetMode="External"/><Relationship Id="rId4" Type="http://schemas.openxmlformats.org/officeDocument/2006/relationships/hyperlink" Target="https://www.themuse.com/advice/how-to-write-a-cover-letter-31-tips-you-need-to-know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a-research.typeform.com/to/tKqUa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457181" y="4539459"/>
            <a:ext cx="8448600" cy="621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000" i="1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Julie Carroll, Outcomes Lead</a:t>
            </a:r>
            <a:endParaRPr lang="en-US" sz="2000" i="1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57181" y="1133855"/>
            <a:ext cx="8448600" cy="2679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132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132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4519" y="2727567"/>
            <a:ext cx="3714966" cy="23273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359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33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457185" y="1046645"/>
            <a:ext cx="8448600" cy="400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r>
              <a:rPr lang="en-US" sz="28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WHAT MAKES A STRONG RESUME?</a:t>
            </a:r>
          </a:p>
          <a:p>
            <a:pPr marR="0" lvl="0" algn="l" rtl="0">
              <a:spcBef>
                <a:spcPts val="0"/>
              </a:spcBef>
              <a:buNone/>
            </a:pPr>
            <a:endParaRPr lang="en-US" sz="20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651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Orient your reader within 5 seconds. Impress them within 10. </a:t>
            </a:r>
          </a:p>
          <a:p>
            <a:pPr marL="152400" lvl="0" indent="-1651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Focus on where you are going, not where you’ve been.</a:t>
            </a:r>
          </a:p>
          <a:p>
            <a:pPr marL="152400" indent="-165100">
              <a:buClr>
                <a:schemeClr val="dk1"/>
              </a:buClr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One page only.* </a:t>
            </a:r>
          </a:p>
          <a:p>
            <a:pPr marL="152400" indent="-165100">
              <a:buClr>
                <a:schemeClr val="dk1"/>
              </a:buClr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Objectives are old-school.</a:t>
            </a:r>
          </a:p>
          <a:p>
            <a:pPr marL="622300" lvl="1" indent="-165100">
              <a:buClr>
                <a:schemeClr val="dk1"/>
              </a:buClr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headline or summary. </a:t>
            </a:r>
            <a:endParaRPr lang="en-US"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52400" indent="-165100">
              <a:buClr>
                <a:schemeClr val="dk1"/>
              </a:buClr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Skills are a great hook. </a:t>
            </a:r>
          </a:p>
          <a:p>
            <a:pPr marL="622300" lvl="1" indent="-165100">
              <a:buClr>
                <a:schemeClr val="dk1"/>
              </a:buClr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</a:t>
            </a:r>
            <a:r>
              <a:rPr lang="en-US" sz="22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evidence</a:t>
            </a: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 Experience.</a:t>
            </a:r>
          </a:p>
          <a:p>
            <a:pPr marR="0" lvl="0" algn="l" rtl="0">
              <a:spcBef>
                <a:spcPts val="7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4519" y="2727567"/>
            <a:ext cx="3714966" cy="23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691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457185" y="1046645"/>
            <a:ext cx="8448600" cy="400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r>
              <a:rPr lang="en-US" sz="28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RESUME TIPS</a:t>
            </a:r>
          </a:p>
          <a:p>
            <a:pPr marR="0" lvl="0" algn="l" rtl="0">
              <a:spcBef>
                <a:spcPts val="0"/>
              </a:spcBef>
              <a:buNone/>
            </a:pPr>
            <a:endParaRPr lang="en-US" sz="20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152400" indent="-165100">
              <a:buClr>
                <a:schemeClr val="dk1"/>
              </a:buClr>
              <a:buFont typeface="Georgia"/>
              <a:buChar char="‣"/>
            </a:pP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List your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accomplishments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not just your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responsibilities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</a:p>
          <a:p>
            <a:pPr marL="152400" lvl="0" indent="-1651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your name BIG.</a:t>
            </a:r>
          </a:p>
          <a:p>
            <a:pPr marL="152400" indent="-165100">
              <a:buClr>
                <a:schemeClr val="dk1"/>
              </a:buClr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Your 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resume needs to be a .pdf. </a:t>
            </a:r>
            <a:endParaRPr lang="en-US" sz="22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65100">
              <a:buClr>
                <a:schemeClr val="dk1"/>
              </a:buClr>
              <a:buFont typeface="Georgia"/>
              <a:buChar char="‣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Live and short links 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links to </a:t>
            </a: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online portfolio + any social media that fits.</a:t>
            </a:r>
          </a:p>
          <a:p>
            <a:pPr marL="152400" indent="-165100">
              <a:buClr>
                <a:schemeClr val="dk1"/>
              </a:buClr>
              <a:buFont typeface="Georgia"/>
              <a:buChar char="‣"/>
            </a:pP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don’t have to include college graduation year. </a:t>
            </a:r>
            <a:endParaRPr lang="en-US" sz="22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65100">
              <a:buClr>
                <a:schemeClr val="dk1"/>
              </a:buClr>
              <a:buFont typeface="Georgia"/>
              <a:buChar char="‣"/>
            </a:pPr>
            <a:endParaRPr lang="en-US" sz="1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233477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457181" y="997218"/>
            <a:ext cx="8448600" cy="400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RESUME SECTIONS</a:t>
            </a:r>
          </a:p>
          <a:p>
            <a:pPr marR="0" lvl="0" algn="l" rtl="0">
              <a:spcBef>
                <a:spcPts val="0"/>
              </a:spcBef>
              <a:buNone/>
            </a:pPr>
            <a:endParaRPr lang="en-US" sz="11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5FCAC8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WDI RESUMES MUST INCLUDE:</a:t>
            </a:r>
          </a:p>
          <a:p>
            <a:pPr marL="27305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q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Header: Name, email + phone, clean links to portfolio (+ </a:t>
            </a:r>
            <a:r>
              <a:rPr lang="en-US" sz="2000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</a:p>
          <a:p>
            <a:pPr marL="27305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q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Skills: Languages, frameworks, and tools (prominently displayed)</a:t>
            </a:r>
          </a:p>
          <a:p>
            <a:pPr marL="27305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q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“Experience” or “Relevant Experience” section</a:t>
            </a:r>
          </a:p>
          <a:p>
            <a:pPr marL="742950" lvl="1" indent="-285750">
              <a:buClr>
                <a:schemeClr val="dk1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 usually goes here (not in Education)</a:t>
            </a:r>
          </a:p>
          <a:p>
            <a:pPr marL="273050" indent="-285750">
              <a:buClr>
                <a:schemeClr val="dk1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At least 3 GA projects </a:t>
            </a:r>
          </a:p>
          <a:p>
            <a:pPr marL="742950" lvl="1" indent="-285750">
              <a:buClr>
                <a:schemeClr val="dk1"/>
              </a:buClr>
              <a:buFont typeface="Wingdings" charset="2"/>
              <a:buChar char="q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can go under GA or you can have a “Projects” section</a:t>
            </a:r>
          </a:p>
          <a:p>
            <a:pPr marL="27305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q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lang="en-US" sz="2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1122268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457181" y="997218"/>
            <a:ext cx="8448600" cy="400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360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RESUME SECTIONS</a:t>
            </a:r>
          </a:p>
          <a:p>
            <a:pPr marL="152400" lvl="0" indent="-1651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endParaRPr lang="en-US" sz="1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/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Optional sections</a:t>
            </a:r>
            <a:endParaRPr lang="en-US" sz="2800" b="1" dirty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65100">
              <a:buClr>
                <a:schemeClr val="dk1"/>
              </a:buClr>
              <a:buFont typeface="Georgia"/>
              <a:buChar char="‣"/>
            </a:pP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ummary statement or key accomplishments</a:t>
            </a:r>
          </a:p>
          <a:p>
            <a:pPr marL="152400" lvl="0" indent="-165100">
              <a:buClr>
                <a:schemeClr val="dk1"/>
              </a:buClr>
              <a:buFont typeface="Georgia"/>
              <a:buChar char="‣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Unrelated work experience can go under: “Other Experience,” “Accounting Experience,” “Client-Facing Experience”  </a:t>
            </a:r>
          </a:p>
          <a:p>
            <a:pPr marL="152400" lvl="0" indent="-165100">
              <a:buClr>
                <a:schemeClr val="dk1"/>
              </a:buClr>
              <a:buFont typeface="Georgia"/>
              <a:buChar char="‣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Volunteering</a:t>
            </a:r>
          </a:p>
          <a:p>
            <a:pPr marL="152400" lvl="0" indent="-165100">
              <a:buClr>
                <a:schemeClr val="dk1"/>
              </a:buClr>
              <a:buFont typeface="Georgia"/>
              <a:buChar char="‣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Interests (e.g. kayaking, woodworking, filmmaking)</a:t>
            </a:r>
          </a:p>
          <a:p>
            <a:pPr marL="152400" lvl="0" indent="-165100">
              <a:buClr>
                <a:schemeClr val="dk1"/>
              </a:buClr>
              <a:buFont typeface="Georgia"/>
              <a:buChar char="‣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Additional skills (e.g. Native speaker of Spanish)</a:t>
            </a:r>
          </a:p>
          <a:p>
            <a:pPr marL="152400" lvl="0" indent="-165100">
              <a:buClr>
                <a:schemeClr val="dk1"/>
              </a:buClr>
              <a:buFont typeface="Georgia"/>
              <a:buChar char="‣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Non-degree coursework </a:t>
            </a:r>
            <a:endParaRPr lang="en-US" sz="2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1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791256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59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1276577" y="1187533"/>
            <a:ext cx="2945619" cy="3811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5015326" y="1187533"/>
            <a:ext cx="2945619" cy="3811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8783" y="1187533"/>
            <a:ext cx="2968831" cy="58189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Header</a:t>
            </a:r>
            <a:endParaRPr lang="en-US" sz="2000" b="1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5864" y="1187532"/>
            <a:ext cx="2944368" cy="8550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Header</a:t>
            </a:r>
            <a:endParaRPr lang="en-US" sz="2000" b="1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8783" y="1781300"/>
            <a:ext cx="2963413" cy="201880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Skills </a:t>
            </a:r>
          </a:p>
          <a:p>
            <a:pPr algn="ctr"/>
            <a:r>
              <a:rPr 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GA Experience</a:t>
            </a:r>
          </a:p>
          <a:p>
            <a:pPr algn="ctr"/>
            <a:r>
              <a:rPr 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Projects</a:t>
            </a:r>
            <a:endParaRPr lang="en-US" sz="20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15327" y="2042555"/>
            <a:ext cx="2145494" cy="159921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GA Experience</a:t>
            </a:r>
          </a:p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+</a:t>
            </a:r>
            <a:endParaRPr lang="en-US" sz="2000" dirty="0" smtClean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ctr"/>
            <a:r>
              <a:rPr 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Projects</a:t>
            </a:r>
            <a:endParaRPr lang="en-US" sz="20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60820" y="2042555"/>
            <a:ext cx="799411" cy="13656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Skills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8782" y="3811981"/>
            <a:ext cx="2963413" cy="6828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ctr"/>
            <a:r>
              <a:rPr 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Other Job Experience</a:t>
            </a:r>
          </a:p>
          <a:p>
            <a:pPr algn="ctr"/>
            <a:endParaRPr lang="en-US" sz="20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56804" y="4494812"/>
            <a:ext cx="2963413" cy="5086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Education + Interests</a:t>
            </a:r>
            <a:endParaRPr lang="en-US" sz="200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10672" y="3645725"/>
            <a:ext cx="2148840" cy="13537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ln>
                <a:solidFill>
                  <a:sysClr val="windowText" lastClr="000000"/>
                </a:solidFill>
              </a:ln>
              <a:solidFill>
                <a:schemeClr val="accent2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ctr"/>
            <a:r>
              <a:rPr 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Other Job Experience</a:t>
            </a:r>
          </a:p>
          <a:p>
            <a:pPr algn="ctr"/>
            <a:endParaRPr lang="en-US" sz="20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60107" y="4168239"/>
            <a:ext cx="795528" cy="8352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01224" y="3641766"/>
            <a:ext cx="11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Education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1224" y="4441363"/>
            <a:ext cx="11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Interests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8024974" y="4752109"/>
            <a:ext cx="228376" cy="9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034874" y="3978231"/>
            <a:ext cx="228376" cy="9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1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TURN</a:t>
            </a:r>
            <a:endParaRPr lang="en-US" sz="8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1381" y="1288885"/>
            <a:ext cx="3886014" cy="2926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44252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304611" y="1219199"/>
            <a:ext cx="8623632" cy="416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48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DRAW A MOCKUP OF YOUR SECTIONS</a:t>
            </a:r>
            <a:endParaRPr lang="en-US" sz="48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3"/>
          <p:cNvSpPr txBox="1"/>
          <p:nvPr/>
        </p:nvSpPr>
        <p:spPr>
          <a:xfrm>
            <a:off x="304611" y="2176453"/>
            <a:ext cx="8623632" cy="19324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6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chemeClr val="dk1"/>
                </a:solidFill>
                <a:latin typeface="Georgia" charset="0"/>
                <a:ea typeface="Georgia" charset="0"/>
                <a:cs typeface="Georgia" charset="0"/>
                <a:sym typeface="Georgia"/>
              </a:rPr>
              <a:t>Put yourself in your user’s shoes. What do they want to learn about you?</a:t>
            </a:r>
          </a:p>
          <a:p>
            <a:pPr marL="342900" lvl="0" indent="-342900" rtl="0">
              <a:spcBef>
                <a:spcPts val="6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chemeClr val="dk1"/>
                </a:solidFill>
                <a:latin typeface="Georgia" charset="0"/>
                <a:ea typeface="Georgia" charset="0"/>
                <a:cs typeface="Georgia" charset="0"/>
                <a:sym typeface="Georgia"/>
              </a:rPr>
              <a:t>What proportion of your resume should be devoted to GA/your new skills?</a:t>
            </a:r>
          </a:p>
          <a:p>
            <a:pPr marL="342900" lvl="0" indent="-342900" rtl="0">
              <a:spcBef>
                <a:spcPts val="600"/>
              </a:spcBef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  <a:latin typeface="Georgia" charset="0"/>
              <a:ea typeface="Georgia" charset="0"/>
              <a:cs typeface="Georgia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516694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1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HI-FI</a:t>
            </a:r>
            <a:endParaRPr lang="en-US" sz="8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2621717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304611" y="1219199"/>
            <a:ext cx="8623632" cy="416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48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WRITE WORDS</a:t>
            </a:r>
            <a:endParaRPr lang="en-US" sz="48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3"/>
          <p:cNvSpPr txBox="1"/>
          <p:nvPr/>
        </p:nvSpPr>
        <p:spPr>
          <a:xfrm>
            <a:off x="304611" y="2912723"/>
            <a:ext cx="3198877" cy="416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3600" dirty="0" smtClean="0">
                <a:solidFill>
                  <a:schemeClr val="dk1"/>
                </a:solidFill>
                <a:latin typeface="Georgia" charset="0"/>
                <a:ea typeface="Georgia" charset="0"/>
                <a:cs typeface="Georgia" charset="0"/>
                <a:sym typeface="Georgia"/>
              </a:rPr>
              <a:t>Pick a section and start drafting text</a:t>
            </a:r>
            <a:endParaRPr lang="en-US" sz="3600" dirty="0">
              <a:solidFill>
                <a:schemeClr val="dk1"/>
              </a:solidFill>
              <a:latin typeface="Georgia" charset="0"/>
              <a:ea typeface="Georgia" charset="0"/>
              <a:cs typeface="Georgia" charset="0"/>
              <a:sym typeface="Georg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017" y="1219199"/>
            <a:ext cx="5145226" cy="289161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616550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457181" y="1677066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3200" dirty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Review recent Outcomes Assignments</a:t>
            </a:r>
          </a:p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Understand your resume “user” and their goals and pain points</a:t>
            </a:r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524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Develop a strong resume in your field, utilizing human-centered design</a:t>
            </a:r>
          </a:p>
          <a:p>
            <a:pPr marL="152400" lvl="0" indent="-1524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Understand key objectives of a cover letter</a:t>
            </a:r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39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304611" y="1219199"/>
            <a:ext cx="8623632" cy="416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48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RESUME TEMPLATES</a:t>
            </a:r>
            <a:endParaRPr lang="en-US" sz="48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3"/>
          <p:cNvSpPr txBox="1"/>
          <p:nvPr/>
        </p:nvSpPr>
        <p:spPr>
          <a:xfrm>
            <a:off x="304611" y="1820193"/>
            <a:ext cx="8623632" cy="3203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chemeClr val="dk1"/>
                </a:solidFill>
                <a:latin typeface="Georgia" charset="0"/>
                <a:ea typeface="Georgia" charset="0"/>
                <a:cs typeface="Georgia" charset="0"/>
                <a:sym typeface="Georgia"/>
              </a:rPr>
              <a:t>Be careful! Don’t all use the same template. </a:t>
            </a:r>
          </a:p>
          <a:p>
            <a:pPr lvl="0">
              <a:spcBef>
                <a:spcPts val="600"/>
              </a:spcBef>
            </a:pPr>
            <a:r>
              <a:rPr lang="en-US" sz="2400" dirty="0">
                <a:solidFill>
                  <a:schemeClr val="dk1"/>
                </a:solidFill>
                <a:latin typeface="Georgia" charset="0"/>
                <a:ea typeface="Georgia" charset="0"/>
                <a:cs typeface="Georgia" charset="0"/>
                <a:sym typeface="Georgia"/>
              </a:rPr>
              <a:t>You don’t need a template – you can build your own resume in </a:t>
            </a:r>
            <a:r>
              <a:rPr lang="en-US" sz="2400" dirty="0" smtClean="0">
                <a:solidFill>
                  <a:schemeClr val="dk1"/>
                </a:solidFill>
                <a:latin typeface="Georgia" charset="0"/>
                <a:ea typeface="Georgia" charset="0"/>
                <a:cs typeface="Georgia" charset="0"/>
                <a:sym typeface="Georgia"/>
              </a:rPr>
              <a:t>Microsoft Word! </a:t>
            </a:r>
            <a:endParaRPr lang="en-US" sz="2400" dirty="0">
              <a:solidFill>
                <a:schemeClr val="dk1"/>
              </a:solidFill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lvl="0">
              <a:spcBef>
                <a:spcPts val="600"/>
              </a:spcBef>
            </a:pPr>
            <a:endParaRPr lang="en-US" sz="2400" u="sng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  <a:hlinkClick r:id="rId3"/>
            </a:endParaRPr>
          </a:p>
          <a:p>
            <a:pPr fontAlgn="base"/>
            <a:r>
              <a:rPr lang="en-US" sz="2400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Creddle.io</a:t>
            </a:r>
            <a:endParaRPr lang="en-US" sz="2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fontAlgn="base"/>
            <a:r>
              <a:rPr lang="en-US" sz="2400" u="sng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4"/>
              </a:rPr>
              <a:t>enhancv.com</a:t>
            </a:r>
            <a:endParaRPr lang="en-US" sz="2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fontAlgn="base"/>
            <a:r>
              <a:rPr lang="en-US" sz="2400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5"/>
              </a:rPr>
              <a:t>The Muse: 275 </a:t>
            </a:r>
            <a:r>
              <a:rPr lang="en-US" sz="2400" u="sng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5"/>
              </a:rPr>
              <a:t>Free Resume Templates in Word</a:t>
            </a:r>
            <a:endParaRPr lang="en-US" sz="2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fontAlgn="base"/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6"/>
              </a:rPr>
              <a:t>Canva.com</a:t>
            </a:r>
            <a:endParaRPr lang="en-US" sz="2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42900" lvl="0" indent="-342900" rtl="0">
              <a:spcBef>
                <a:spcPts val="600"/>
              </a:spcBef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  <a:latin typeface="Georgia" charset="0"/>
              <a:ea typeface="Georgia" charset="0"/>
              <a:cs typeface="Georgia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360320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8"/>
          <p:cNvSpPr txBox="1">
            <a:spLocks noGrp="1"/>
          </p:cNvSpPr>
          <p:nvPr>
            <p:ph type="body" idx="1"/>
          </p:nvPr>
        </p:nvSpPr>
        <p:spPr>
          <a:xfrm>
            <a:off x="457181" y="997218"/>
            <a:ext cx="8448600" cy="526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r>
              <a:rPr lang="en-US" sz="36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TAILOR, TAILOR, TAILOR</a:t>
            </a:r>
          </a:p>
          <a:p>
            <a:pPr marR="0" lvl="0" algn="l" rtl="0">
              <a:spcBef>
                <a:spcPts val="0"/>
              </a:spcBef>
              <a:buNone/>
            </a:pPr>
            <a:endParaRPr lang="en-US" sz="11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85750" lvl="0" indent="-285750" rtl="0"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1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2220" y="1822570"/>
            <a:ext cx="5421104" cy="25804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46142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35" name="Shape 635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HELPFUL ARTICLES</a:t>
            </a:r>
            <a:endParaRPr lang="en-US" sz="39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000" dirty="0"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sz="2000" u="sng" dirty="0">
                <a:latin typeface="Georgia" charset="0"/>
                <a:ea typeface="Georgia" charset="0"/>
                <a:cs typeface="Georgia" charset="0"/>
                <a:hlinkClick r:id="rId3"/>
              </a:rPr>
              <a:t>4 Steps to Tailor Your Resume to the Job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latin typeface="Georgia" charset="0"/>
                <a:ea typeface="Georgia" charset="0"/>
                <a:cs typeface="Georgia" charset="0"/>
              </a:rPr>
              <a:t>Link </a:t>
            </a:r>
            <a:r>
              <a:rPr lang="en-US" sz="2000" dirty="0" err="1">
                <a:latin typeface="Georgia" charset="0"/>
                <a:ea typeface="Georgia" charset="0"/>
                <a:cs typeface="Georgia" charset="0"/>
              </a:rPr>
              <a:t>shorteners</a:t>
            </a:r>
            <a:r>
              <a:rPr lang="en-US" sz="2000" dirty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2000" u="sng" dirty="0">
                <a:latin typeface="Georgia" charset="0"/>
                <a:ea typeface="Georgia" charset="0"/>
                <a:cs typeface="Georgia" charset="0"/>
                <a:hlinkClick r:id="rId4"/>
              </a:rPr>
              <a:t>http://lnkdin.me/</a:t>
            </a:r>
            <a:r>
              <a:rPr lang="en-US" sz="2000" dirty="0"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2000" u="sng" dirty="0">
                <a:latin typeface="Georgia" charset="0"/>
                <a:ea typeface="Georgia" charset="0"/>
                <a:cs typeface="Georgia" charset="0"/>
                <a:hlinkClick r:id="rId5"/>
              </a:rPr>
              <a:t>https://goo.gl/</a:t>
            </a:r>
            <a:r>
              <a:rPr lang="en-US" sz="2000" dirty="0"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2000" u="sng" dirty="0">
                <a:latin typeface="Georgia" charset="0"/>
                <a:ea typeface="Georgia" charset="0"/>
                <a:cs typeface="Georgia" charset="0"/>
                <a:hlinkClick r:id="rId6"/>
              </a:rPr>
              <a:t>bitly.com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sz="2000" u="sng" dirty="0" smtClean="0">
                <a:latin typeface="Georgia" charset="0"/>
                <a:ea typeface="Georgia" charset="0"/>
                <a:cs typeface="Georgia" charset="0"/>
                <a:hlinkClick r:id="rId7"/>
              </a:rPr>
              <a:t>9 </a:t>
            </a:r>
            <a:r>
              <a:rPr lang="en-US" sz="2000" u="sng" dirty="0">
                <a:latin typeface="Georgia" charset="0"/>
                <a:ea typeface="Georgia" charset="0"/>
                <a:cs typeface="Georgia" charset="0"/>
                <a:hlinkClick r:id="rId7"/>
              </a:rPr>
              <a:t>Key things hiring managers want on developer </a:t>
            </a:r>
            <a:r>
              <a:rPr lang="en-US" sz="2000" u="sng" dirty="0" smtClean="0">
                <a:latin typeface="Georgia" charset="0"/>
                <a:ea typeface="Georgia" charset="0"/>
                <a:cs typeface="Georgia" charset="0"/>
                <a:hlinkClick r:id="rId7"/>
              </a:rPr>
              <a:t>resumes</a:t>
            </a:r>
            <a:endParaRPr lang="en-US" sz="2000" u="sng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sz="2000" u="sng" dirty="0">
                <a:latin typeface="Georgia" charset="0"/>
                <a:ea typeface="Georgia" charset="0"/>
                <a:cs typeface="Georgia" charset="0"/>
                <a:hlinkClick r:id="rId8"/>
              </a:rPr>
              <a:t>Beat the ATS: Get your Resume into Human </a:t>
            </a:r>
            <a:r>
              <a:rPr lang="en-US" sz="2000" u="sng" dirty="0" smtClean="0">
                <a:latin typeface="Georgia" charset="0"/>
                <a:ea typeface="Georgia" charset="0"/>
                <a:cs typeface="Georgia" charset="0"/>
                <a:hlinkClick r:id="rId8"/>
              </a:rPr>
              <a:t>Hands</a:t>
            </a:r>
            <a:r>
              <a:rPr lang="en-US" sz="2000" u="sng" dirty="0">
                <a:latin typeface="Georgia" charset="0"/>
                <a:ea typeface="Georgia" charset="0"/>
                <a:cs typeface="Georgia" charset="0"/>
              </a:rPr>
              <a:t> </a:t>
            </a:r>
            <a:endParaRPr lang="en-US" sz="2000" u="sng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 fontAlgn="base">
              <a:buFont typeface="Arial" charset="0"/>
              <a:buChar char="•"/>
            </a:pPr>
            <a:r>
              <a:rPr lang="en-US" sz="2000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9"/>
              </a:rPr>
              <a:t>Resunate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-- scan your resume through an ATS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10"/>
              </a:rPr>
              <a:t>Jobscan.co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- similar to </a:t>
            </a:r>
            <a:r>
              <a:rPr lang="en-US" sz="2000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Resunate</a:t>
            </a:r>
            <a:endParaRPr lang="en-US" sz="20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455542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1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OUTCOMES ASSIGNMENT</a:t>
            </a:r>
            <a:endParaRPr lang="en-US" sz="8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7500508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RESUMES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0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KEY OBJECTIVES: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735" y="1890800"/>
            <a:ext cx="4774870" cy="298814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Shape 610"/>
          <p:cNvSpPr txBox="1">
            <a:spLocks/>
          </p:cNvSpPr>
          <p:nvPr/>
        </p:nvSpPr>
        <p:spPr>
          <a:xfrm>
            <a:off x="457181" y="2135745"/>
            <a:ext cx="3354798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are you excited about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</a:t>
            </a: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job?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are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</a:t>
            </a: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best candidate for this job?</a:t>
            </a:r>
          </a:p>
          <a:p>
            <a:pPr indent="-50800">
              <a:spcBef>
                <a:spcPts val="700"/>
              </a:spcBef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45255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102924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Keep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short and sweet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(half a page).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start with your name/introducing yourself. They have that info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already.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include the hiring manager’s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(</a:t>
            </a:r>
            <a:r>
              <a:rPr lang="en-US" sz="1800" u="sng" dirty="0" smtClean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research </a:t>
            </a:r>
            <a:r>
              <a:rPr lang="en-US" sz="1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to find it</a:t>
            </a:r>
            <a:r>
              <a:rPr lang="en-US" sz="1800" u="sng" dirty="0" smtClean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!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regurgitate your resume.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is your </a:t>
            </a:r>
            <a:r>
              <a:rPr lang="en-US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pitch.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an argument, not a list.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apologize for the skills you don’t have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numbers, </a:t>
            </a:r>
            <a:r>
              <a:rPr lang="en-US" sz="1800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measureables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key performance indicators. </a:t>
            </a: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Think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custom, not canned.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Tailor, tailor, tailor. Your reader should feel special.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But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go too far...like this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guy</a:t>
            </a:r>
            <a:r>
              <a:rPr lang="is-I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</a:t>
            </a: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00"/>
              </a:spcBef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LETTERS: TIPS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</a:t>
            </a:r>
          </a:p>
        </p:txBody>
      </p:sp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825" y="924900"/>
            <a:ext cx="5791200" cy="41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35" name="Shape 635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HELPFUL ARTICLES</a:t>
            </a:r>
            <a:endParaRPr lang="en-US" sz="39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000" dirty="0">
              <a:latin typeface="Georgia"/>
              <a:ea typeface="Georgia"/>
              <a:cs typeface="Georgia"/>
              <a:sym typeface="Georgia"/>
            </a:endParaRPr>
          </a:p>
          <a:p>
            <a:pPr marL="152400" marR="0" lvl="0" indent="-152400" algn="l" rtl="0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Cover Letter Basics, The Muse: </a:t>
            </a:r>
            <a:r>
              <a:rPr lang="en-US" sz="20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https://www.themuse.com/advice/the-painfree-cover-letter-builder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-US" sz="2000" dirty="0">
                <a:latin typeface="Georgia"/>
                <a:ea typeface="Georgia"/>
                <a:cs typeface="Georgia"/>
                <a:sym typeface="Georgia"/>
              </a:rPr>
            </a:br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905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to Write a Cover Letter: 31 Tips You Need to Know , The Muse: </a:t>
            </a:r>
            <a:r>
              <a:rPr lang="en-US" sz="20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https://www.themuse.com/advice/how-to-write-a-cover-letter-31-tips-you-need-to-know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</a:p>
          <a:p>
            <a:pPr marR="0" lvl="0" algn="l" rtl="0">
              <a:spcBef>
                <a:spcPts val="7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426450" cy="2579687"/>
          </a:xfrm>
        </p:spPr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&amp; Exit Ticket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>
                <a:solidFill>
                  <a:srgbClr val="FFFFFF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475" y="4072235"/>
            <a:ext cx="853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Exit ticket:</a:t>
            </a:r>
            <a:r>
              <a:rPr lang="en-US" sz="240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 </a:t>
            </a:r>
            <a:r>
              <a:rPr lang="en-US" sz="240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  <a:hlinkClick r:id="rId3"/>
              </a:rPr>
              <a:t>https://</a:t>
            </a:r>
            <a:r>
              <a:rPr lang="en-US" sz="2400" dirty="0" err="1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  <a:hlinkClick r:id="rId3"/>
              </a:rPr>
              <a:t>ga-research.typeform.com</a:t>
            </a:r>
            <a:r>
              <a:rPr lang="en-US" sz="240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  <a:hlinkClick r:id="rId3"/>
              </a:rPr>
              <a:t>/to/tKqUa1 </a:t>
            </a:r>
            <a:endParaRPr lang="en-US" sz="2400" dirty="0">
              <a:solidFill>
                <a:srgbClr val="5FCAC8"/>
              </a:solidFill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99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1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OUTCOMES ASSIGNMENTS </a:t>
            </a:r>
            <a:endParaRPr lang="en-US" sz="96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398743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1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LET’S SAY YOU’RE A “RECRUITER”</a:t>
            </a:r>
            <a:r>
              <a:rPr lang="is-I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…</a:t>
            </a:r>
            <a:endParaRPr lang="en-US" sz="8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1655615" y="1729946"/>
            <a:ext cx="6051845" cy="1297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YOU HAVE 10 SECONDS</a:t>
            </a:r>
            <a:endParaRPr lang="en-US" sz="60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242967" y="1219199"/>
            <a:ext cx="2661012" cy="416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-US" sz="48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RESUME #1</a:t>
            </a:r>
            <a:endParaRPr lang="en-US" sz="48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798" y="0"/>
            <a:ext cx="4062845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7744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304611" y="1219199"/>
            <a:ext cx="2661012" cy="416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-US" sz="4800" b="1" dirty="0" smtClean="0">
                <a:solidFill>
                  <a:schemeClr val="tx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RESUME #2</a:t>
            </a:r>
            <a:endParaRPr lang="en-US" sz="4800" b="1" dirty="0">
              <a:solidFill>
                <a:schemeClr val="tx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643" y="222604"/>
            <a:ext cx="3805114" cy="492426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153050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304611" y="1219199"/>
            <a:ext cx="2661012" cy="416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-US" sz="4800" b="1" dirty="0" smtClean="0">
                <a:solidFill>
                  <a:schemeClr val="tx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RESUME #3</a:t>
            </a:r>
            <a:endParaRPr lang="en-US" sz="4800" b="1" dirty="0">
              <a:solidFill>
                <a:schemeClr val="tx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008" y="0"/>
            <a:ext cx="4008746" cy="5187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0683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457181" y="928562"/>
            <a:ext cx="8440239" cy="869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2"/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RESUMES + HUMAN-CENTERED DESIGN</a:t>
            </a:r>
            <a:endParaRPr lang="en-US" sz="50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8"/>
          <p:cNvSpPr txBox="1">
            <a:spLocks/>
          </p:cNvSpPr>
          <p:nvPr/>
        </p:nvSpPr>
        <p:spPr>
          <a:xfrm>
            <a:off x="457185" y="1885387"/>
            <a:ext cx="8448600" cy="1905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342900" indent="-342900">
              <a:buFont typeface="LucidaGrande" charset="0"/>
              <a:buChar char="▸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Who is your user?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What are your user’s goals?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What are your user’s pain points?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What else should you consider?</a:t>
            </a:r>
          </a:p>
          <a:p>
            <a:pPr>
              <a:spcBef>
                <a:spcPts val="700"/>
              </a:spcBef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916591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712</Words>
  <Application>Microsoft Macintosh PowerPoint</Application>
  <PresentationFormat>Custom</PresentationFormat>
  <Paragraphs>162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8" baseType="lpstr">
      <vt:lpstr>Cabin</vt:lpstr>
      <vt:lpstr>Calibri</vt:lpstr>
      <vt:lpstr>Georgia</vt:lpstr>
      <vt:lpstr>Gill Sans</vt:lpstr>
      <vt:lpstr>Helvetica</vt:lpstr>
      <vt:lpstr>Lucida Grande</vt:lpstr>
      <vt:lpstr>LucidaGrande</vt:lpstr>
      <vt:lpstr>Merriweather Sans</vt:lpstr>
      <vt:lpstr>News706 BT</vt:lpstr>
      <vt:lpstr>Oswald</vt:lpstr>
      <vt:lpstr>PF Din Text Comp Pro</vt:lpstr>
      <vt:lpstr>PFDinTextCompPro-Bold</vt:lpstr>
      <vt:lpstr>Wingdings</vt:lpstr>
      <vt:lpstr>ヒラギノ角ゴ ProN W3</vt:lpstr>
      <vt:lpstr>ヒラギノ角ゴ ProN W6</vt:lpstr>
      <vt:lpstr>Arial</vt:lpstr>
      <vt:lpstr>Agenda</vt:lpstr>
      <vt:lpstr>White</vt:lpstr>
      <vt:lpstr>1_Title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HELPFUL ARTICLES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HELPFUL ARTICLES</vt:lpstr>
      <vt:lpstr>Q&amp;A &amp; Exit Ticket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Julie Carroll</cp:lastModifiedBy>
  <cp:revision>44</cp:revision>
  <dcterms:modified xsi:type="dcterms:W3CDTF">2016-11-21T20:00:47Z</dcterms:modified>
</cp:coreProperties>
</file>